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  <p:sldId id="270" r:id="rId6"/>
    <p:sldId id="269" r:id="rId7"/>
    <p:sldId id="275" r:id="rId8"/>
    <p:sldId id="276" r:id="rId9"/>
    <p:sldId id="267" r:id="rId10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948A5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87" d="100"/>
          <a:sy n="87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74DE9-C4C9-489D-BA52-654FF9F955F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4AE014-81C8-4C4B-83F1-0639E356764F}">
      <dgm:prSet custT="1"/>
      <dgm:spPr/>
      <dgm:t>
        <a:bodyPr/>
        <a:lstStyle/>
        <a:p>
          <a:pPr rtl="0"/>
          <a:r>
            <a:rPr lang="ru-RU" sz="1600" b="1" dirty="0" smtClean="0">
              <a:latin typeface="Arial" pitchFamily="34" charset="0"/>
              <a:cs typeface="Arial" pitchFamily="34" charset="0"/>
            </a:rPr>
            <a:t>ГИБКИЕ УСЛОВИЯ ОПЛАТЫ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91A02BEC-65A9-4770-AAFB-E57D6566AA21}" type="parTrans" cxnId="{77F605B8-4A8D-486A-A8F5-EC2AB9912A8B}">
      <dgm:prSet/>
      <dgm:spPr/>
      <dgm:t>
        <a:bodyPr/>
        <a:lstStyle/>
        <a:p>
          <a:endParaRPr lang="ru-RU"/>
        </a:p>
      </dgm:t>
    </dgm:pt>
    <dgm:pt modelId="{8116D990-8665-4E8E-A10C-77ACB93F8DA9}" type="sibTrans" cxnId="{77F605B8-4A8D-486A-A8F5-EC2AB9912A8B}">
      <dgm:prSet/>
      <dgm:spPr/>
      <dgm:t>
        <a:bodyPr/>
        <a:lstStyle/>
        <a:p>
          <a:endParaRPr lang="ru-RU"/>
        </a:p>
      </dgm:t>
    </dgm:pt>
    <dgm:pt modelId="{B959F723-377C-4568-AA4F-61A616EE67BC}" type="pres">
      <dgm:prSet presAssocID="{5D474DE9-C4C9-489D-BA52-654FF9F955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3A5063-4D32-4AB3-89DB-57C007B0C929}" type="pres">
      <dgm:prSet presAssocID="{114AE014-81C8-4C4B-83F1-0639E356764F}" presName="circ1TxSh" presStyleLbl="vennNode1" presStyleIdx="0" presStyleCnt="1" custScaleX="260000" custLinFactNeighborX="-17279" custLinFactNeighborY="70000"/>
      <dgm:spPr/>
      <dgm:t>
        <a:bodyPr/>
        <a:lstStyle/>
        <a:p>
          <a:endParaRPr lang="ru-RU"/>
        </a:p>
      </dgm:t>
    </dgm:pt>
  </dgm:ptLst>
  <dgm:cxnLst>
    <dgm:cxn modelId="{6F62A666-D1F2-4857-8571-8D31C2E78D3B}" type="presOf" srcId="{114AE014-81C8-4C4B-83F1-0639E356764F}" destId="{2A3A5063-4D32-4AB3-89DB-57C007B0C929}" srcOrd="0" destOrd="0" presId="urn:microsoft.com/office/officeart/2005/8/layout/venn1"/>
    <dgm:cxn modelId="{77F605B8-4A8D-486A-A8F5-EC2AB9912A8B}" srcId="{5D474DE9-C4C9-489D-BA52-654FF9F955F7}" destId="{114AE014-81C8-4C4B-83F1-0639E356764F}" srcOrd="0" destOrd="0" parTransId="{91A02BEC-65A9-4770-AAFB-E57D6566AA21}" sibTransId="{8116D990-8665-4E8E-A10C-77ACB93F8DA9}"/>
    <dgm:cxn modelId="{62C98414-5E66-4819-A8E0-C61BF9AFF145}" type="presOf" srcId="{5D474DE9-C4C9-489D-BA52-654FF9F955F7}" destId="{B959F723-377C-4568-AA4F-61A616EE67BC}" srcOrd="0" destOrd="0" presId="urn:microsoft.com/office/officeart/2005/8/layout/venn1"/>
    <dgm:cxn modelId="{5CC2EF8D-8694-42B3-A188-371AF3540EAB}" type="presParOf" srcId="{B959F723-377C-4568-AA4F-61A616EE67BC}" destId="{2A3A5063-4D32-4AB3-89DB-57C007B0C92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CCC386-612D-411D-ABC9-07E478EDDB5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BE2FD-F30F-4D7F-B304-3FFCB7BFEB68}">
      <dgm:prSet/>
      <dgm:spPr/>
      <dgm:t>
        <a:bodyPr/>
        <a:lstStyle/>
        <a:p>
          <a:pPr rtl="0"/>
          <a:r>
            <a:rPr lang="ru-RU" b="1" dirty="0" smtClean="0"/>
            <a:t>МИНИМАЛЬНЫЕ СРОКИ ИЗГОТОВЛЕНИЕ ПРОДУКЦИИ И ИХ СОБЛЮДЕНИЯ</a:t>
          </a:r>
          <a:endParaRPr lang="ru-RU" b="1" dirty="0"/>
        </a:p>
      </dgm:t>
    </dgm:pt>
    <dgm:pt modelId="{E74B5A07-7D0B-4FF0-8117-5EB2948C4AB8}" type="parTrans" cxnId="{31166AF9-571A-49C2-B7FA-915F8DF7637F}">
      <dgm:prSet/>
      <dgm:spPr/>
      <dgm:t>
        <a:bodyPr/>
        <a:lstStyle/>
        <a:p>
          <a:endParaRPr lang="ru-RU"/>
        </a:p>
      </dgm:t>
    </dgm:pt>
    <dgm:pt modelId="{776A5E54-BEDC-4502-8C34-6BF1232FEA7A}" type="sibTrans" cxnId="{31166AF9-571A-49C2-B7FA-915F8DF7637F}">
      <dgm:prSet/>
      <dgm:spPr/>
      <dgm:t>
        <a:bodyPr/>
        <a:lstStyle/>
        <a:p>
          <a:endParaRPr lang="ru-RU"/>
        </a:p>
      </dgm:t>
    </dgm:pt>
    <dgm:pt modelId="{FBD86DA0-CA85-4804-AFBC-E0B6308B8FD2}" type="pres">
      <dgm:prSet presAssocID="{D3CCC386-612D-411D-ABC9-07E478EDDB5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4B3101-232F-4C14-81FD-50EA1184E994}" type="pres">
      <dgm:prSet presAssocID="{936BE2FD-F30F-4D7F-B304-3FFCB7BFEB68}" presName="circ1TxSh" presStyleLbl="vennNode1" presStyleIdx="0" presStyleCnt="1" custScaleX="267279"/>
      <dgm:spPr/>
      <dgm:t>
        <a:bodyPr/>
        <a:lstStyle/>
        <a:p>
          <a:endParaRPr lang="ru-RU"/>
        </a:p>
      </dgm:t>
    </dgm:pt>
  </dgm:ptLst>
  <dgm:cxnLst>
    <dgm:cxn modelId="{31166AF9-571A-49C2-B7FA-915F8DF7637F}" srcId="{D3CCC386-612D-411D-ABC9-07E478EDDB5D}" destId="{936BE2FD-F30F-4D7F-B304-3FFCB7BFEB68}" srcOrd="0" destOrd="0" parTransId="{E74B5A07-7D0B-4FF0-8117-5EB2948C4AB8}" sibTransId="{776A5E54-BEDC-4502-8C34-6BF1232FEA7A}"/>
    <dgm:cxn modelId="{01302F2F-9A7B-45ED-A52C-56A4AD283200}" type="presOf" srcId="{936BE2FD-F30F-4D7F-B304-3FFCB7BFEB68}" destId="{554B3101-232F-4C14-81FD-50EA1184E994}" srcOrd="0" destOrd="0" presId="urn:microsoft.com/office/officeart/2005/8/layout/venn1"/>
    <dgm:cxn modelId="{278315E6-D33D-4F15-A2CC-07BED7DA3268}" type="presOf" srcId="{D3CCC386-612D-411D-ABC9-07E478EDDB5D}" destId="{FBD86DA0-CA85-4804-AFBC-E0B6308B8FD2}" srcOrd="0" destOrd="0" presId="urn:microsoft.com/office/officeart/2005/8/layout/venn1"/>
    <dgm:cxn modelId="{BE4DFE4B-D9BE-43AC-841F-9A91CCDC8C73}" type="presParOf" srcId="{FBD86DA0-CA85-4804-AFBC-E0B6308B8FD2}" destId="{554B3101-232F-4C14-81FD-50EA1184E99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47FE85-FE07-46A5-BBBC-FC229C7FD63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9408BF-5196-4957-96B6-EAC18A2605BB}">
      <dgm:prSet custT="1"/>
      <dgm:spPr/>
      <dgm:t>
        <a:bodyPr/>
        <a:lstStyle/>
        <a:p>
          <a:pPr rtl="0"/>
          <a:r>
            <a:rPr lang="ru-RU" sz="1600" b="1" dirty="0" smtClean="0">
              <a:latin typeface="Arial" pitchFamily="34" charset="0"/>
              <a:cs typeface="Arial" pitchFamily="34" charset="0"/>
            </a:rPr>
            <a:t>100 % КАЧЕСТВО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BE054BE-6434-4222-BFD0-800FF425878B}" type="parTrans" cxnId="{CBD5F84D-231C-41C3-82D6-AA4B98325073}">
      <dgm:prSet/>
      <dgm:spPr/>
      <dgm:t>
        <a:bodyPr/>
        <a:lstStyle/>
        <a:p>
          <a:endParaRPr lang="ru-RU"/>
        </a:p>
      </dgm:t>
    </dgm:pt>
    <dgm:pt modelId="{44947AD6-4F69-4DD4-B3C8-F3DD5C8F7610}" type="sibTrans" cxnId="{CBD5F84D-231C-41C3-82D6-AA4B98325073}">
      <dgm:prSet/>
      <dgm:spPr/>
      <dgm:t>
        <a:bodyPr/>
        <a:lstStyle/>
        <a:p>
          <a:endParaRPr lang="ru-RU"/>
        </a:p>
      </dgm:t>
    </dgm:pt>
    <dgm:pt modelId="{90C7533E-FCB4-410B-85F3-EDDC986CF5B6}" type="pres">
      <dgm:prSet presAssocID="{AF47FE85-FE07-46A5-BBBC-FC229C7FD63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30ED2-7F4E-426D-92DD-28F890398086}" type="pres">
      <dgm:prSet presAssocID="{1D9408BF-5196-4957-96B6-EAC18A2605BB}" presName="circ1TxSh" presStyleLbl="vennNode1" presStyleIdx="0" presStyleCnt="1" custScaleX="330000" custLinFactNeighborX="23333" custLinFactNeighborY="33333"/>
      <dgm:spPr/>
      <dgm:t>
        <a:bodyPr/>
        <a:lstStyle/>
        <a:p>
          <a:endParaRPr lang="ru-RU"/>
        </a:p>
      </dgm:t>
    </dgm:pt>
  </dgm:ptLst>
  <dgm:cxnLst>
    <dgm:cxn modelId="{E29F8866-8A60-4D2C-8A95-413BB82D5820}" type="presOf" srcId="{AF47FE85-FE07-46A5-BBBC-FC229C7FD63A}" destId="{90C7533E-FCB4-410B-85F3-EDDC986CF5B6}" srcOrd="0" destOrd="0" presId="urn:microsoft.com/office/officeart/2005/8/layout/venn1"/>
    <dgm:cxn modelId="{2EE41F93-1A9B-49A5-860A-4058295535F1}" type="presOf" srcId="{1D9408BF-5196-4957-96B6-EAC18A2605BB}" destId="{B9A30ED2-7F4E-426D-92DD-28F890398086}" srcOrd="0" destOrd="0" presId="urn:microsoft.com/office/officeart/2005/8/layout/venn1"/>
    <dgm:cxn modelId="{CBD5F84D-231C-41C3-82D6-AA4B98325073}" srcId="{AF47FE85-FE07-46A5-BBBC-FC229C7FD63A}" destId="{1D9408BF-5196-4957-96B6-EAC18A2605BB}" srcOrd="0" destOrd="0" parTransId="{ABE054BE-6434-4222-BFD0-800FF425878B}" sibTransId="{44947AD6-4F69-4DD4-B3C8-F3DD5C8F7610}"/>
    <dgm:cxn modelId="{4578AA8E-F5F9-44C9-9E78-69450DE58B3B}" type="presParOf" srcId="{90C7533E-FCB4-410B-85F3-EDDC986CF5B6}" destId="{B9A30ED2-7F4E-426D-92DD-28F89039808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0FCF19-27BD-41E7-B43A-1BB60A880AC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47549F-DFB0-44D1-BB8C-32D6D4898F34}">
      <dgm:prSet custT="1"/>
      <dgm:spPr/>
      <dgm:t>
        <a:bodyPr/>
        <a:lstStyle/>
        <a:p>
          <a:pPr rtl="0"/>
          <a:r>
            <a:rPr lang="ru-RU" sz="1600" b="1" dirty="0" smtClean="0">
              <a:latin typeface="Arial" pitchFamily="34" charset="0"/>
              <a:cs typeface="Arial" pitchFamily="34" charset="0"/>
            </a:rPr>
            <a:t>ИНДИВИДУАЛЬНЫЕ УСЛОВИЯ </a:t>
          </a:r>
        </a:p>
        <a:p>
          <a:pPr rtl="0"/>
          <a:r>
            <a:rPr lang="ru-RU" sz="1600" b="1" dirty="0" smtClean="0">
              <a:latin typeface="Arial" pitchFamily="34" charset="0"/>
              <a:cs typeface="Arial" pitchFamily="34" charset="0"/>
            </a:rPr>
            <a:t>И ИНДИВИДУАЛЬНЫЙ ПОДХОД </a:t>
          </a:r>
        </a:p>
        <a:p>
          <a:pPr rtl="0"/>
          <a:r>
            <a:rPr lang="ru-RU" sz="1600" b="1" dirty="0" smtClean="0">
              <a:latin typeface="Arial" pitchFamily="34" charset="0"/>
              <a:cs typeface="Arial" pitchFamily="34" charset="0"/>
            </a:rPr>
            <a:t>К КАЖДОМУ КЛИЕНТУ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9E64CDE-C496-49AD-96C1-C60D9099E1DA}" type="parTrans" cxnId="{54EF9255-B9B6-4DE0-870B-B0CA84854788}">
      <dgm:prSet/>
      <dgm:spPr/>
      <dgm:t>
        <a:bodyPr/>
        <a:lstStyle/>
        <a:p>
          <a:endParaRPr lang="ru-RU"/>
        </a:p>
      </dgm:t>
    </dgm:pt>
    <dgm:pt modelId="{20BA8102-283F-45F2-9126-102A532D21CD}" type="sibTrans" cxnId="{54EF9255-B9B6-4DE0-870B-B0CA84854788}">
      <dgm:prSet/>
      <dgm:spPr/>
      <dgm:t>
        <a:bodyPr/>
        <a:lstStyle/>
        <a:p>
          <a:endParaRPr lang="ru-RU"/>
        </a:p>
      </dgm:t>
    </dgm:pt>
    <dgm:pt modelId="{0FB4D3A4-35A4-40BB-90A1-F372F64C8442}" type="pres">
      <dgm:prSet presAssocID="{4D0FCF19-27BD-41E7-B43A-1BB60A880AC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BA8F84-6C1E-4AEE-865E-E797689238C4}" type="pres">
      <dgm:prSet presAssocID="{1C47549F-DFB0-44D1-BB8C-32D6D4898F34}" presName="circ1TxSh" presStyleLbl="vennNode1" presStyleIdx="0" presStyleCnt="1" custScaleX="609805" custLinFactNeighborX="-21779"/>
      <dgm:spPr/>
      <dgm:t>
        <a:bodyPr/>
        <a:lstStyle/>
        <a:p>
          <a:endParaRPr lang="ru-RU"/>
        </a:p>
      </dgm:t>
    </dgm:pt>
  </dgm:ptLst>
  <dgm:cxnLst>
    <dgm:cxn modelId="{7956D813-E6B2-4436-96C8-F1B1A86D9269}" type="presOf" srcId="{1C47549F-DFB0-44D1-BB8C-32D6D4898F34}" destId="{DCBA8F84-6C1E-4AEE-865E-E797689238C4}" srcOrd="0" destOrd="0" presId="urn:microsoft.com/office/officeart/2005/8/layout/venn1"/>
    <dgm:cxn modelId="{9376DDF1-B4CE-4475-B866-AE8A8B0BF755}" type="presOf" srcId="{4D0FCF19-27BD-41E7-B43A-1BB60A880AC3}" destId="{0FB4D3A4-35A4-40BB-90A1-F372F64C8442}" srcOrd="0" destOrd="0" presId="urn:microsoft.com/office/officeart/2005/8/layout/venn1"/>
    <dgm:cxn modelId="{54EF9255-B9B6-4DE0-870B-B0CA84854788}" srcId="{4D0FCF19-27BD-41E7-B43A-1BB60A880AC3}" destId="{1C47549F-DFB0-44D1-BB8C-32D6D4898F34}" srcOrd="0" destOrd="0" parTransId="{F9E64CDE-C496-49AD-96C1-C60D9099E1DA}" sibTransId="{20BA8102-283F-45F2-9126-102A532D21CD}"/>
    <dgm:cxn modelId="{3B207B2F-1669-4275-B874-6F565AE2795B}" type="presParOf" srcId="{0FB4D3A4-35A4-40BB-90A1-F372F64C8442}" destId="{DCBA8F84-6C1E-4AEE-865E-E797689238C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A5063-4D32-4AB3-89DB-57C007B0C929}">
      <dsp:nvSpPr>
        <dsp:cNvPr id="0" name=""/>
        <dsp:cNvSpPr/>
      </dsp:nvSpPr>
      <dsp:spPr>
        <a:xfrm>
          <a:off x="-235745" y="0"/>
          <a:ext cx="2971820" cy="11430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ГИБКИЕ УСЛОВИЯ ОПЛАТЫ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99468" y="167390"/>
        <a:ext cx="2101394" cy="808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B3101-232F-4C14-81FD-50EA1184E994}">
      <dsp:nvSpPr>
        <dsp:cNvPr id="0" name=""/>
        <dsp:cNvSpPr/>
      </dsp:nvSpPr>
      <dsp:spPr>
        <a:xfrm>
          <a:off x="142875" y="0"/>
          <a:ext cx="2879177" cy="10772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МИНИМАЛЬНЫЕ СРОКИ ИЗГОТОВЛЕНИЕ ПРОДУКЦИИ И ИХ СОБЛЮДЕНИЯ</a:t>
          </a:r>
          <a:endParaRPr lang="ru-RU" sz="1100" b="1" kern="1200" dirty="0"/>
        </a:p>
      </dsp:txBody>
      <dsp:txXfrm>
        <a:off x="564521" y="157755"/>
        <a:ext cx="2035885" cy="761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30ED2-7F4E-426D-92DD-28F890398086}">
      <dsp:nvSpPr>
        <dsp:cNvPr id="0" name=""/>
        <dsp:cNvSpPr/>
      </dsp:nvSpPr>
      <dsp:spPr>
        <a:xfrm>
          <a:off x="428625" y="0"/>
          <a:ext cx="2828944" cy="8572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100 % КАЧЕСТВО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842914" y="125542"/>
        <a:ext cx="2000366" cy="606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A8F84-6C1E-4AEE-865E-E797689238C4}">
      <dsp:nvSpPr>
        <dsp:cNvPr id="0" name=""/>
        <dsp:cNvSpPr/>
      </dsp:nvSpPr>
      <dsp:spPr>
        <a:xfrm>
          <a:off x="1000129" y="0"/>
          <a:ext cx="6098854" cy="10001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ИНДИВИДУАЛЬНЫЕ УСЛОВИЯ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И ИНДИВИДУАЛЬНЫЙ ПОДХОД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К КАЖДОМУ КЛИЕНТУ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1893285" y="146466"/>
        <a:ext cx="4312542" cy="70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D86683-75AF-40ED-9486-F5EA3926447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47A1F4-2AEC-4F86-8A26-2F8D2FEBB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veles.land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Логитип велес-гласс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500063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2" name="TextBox 1"/>
          <p:cNvSpPr txBox="1"/>
          <p:nvPr/>
        </p:nvSpPr>
        <p:spPr>
          <a:xfrm>
            <a:off x="857224" y="1857364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Уважаемые партнеры!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Предлагаем Вашему вниманию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презентацию ООО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ПК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ВЕЛЕС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400" dirty="0" smtClean="0">
              <a:latin typeface="Calibri Light" panose="020F030202020403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6286520"/>
            <a:ext cx="164307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г.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81914"/>
      </p:ext>
    </p:extLst>
  </p:cSld>
  <p:clrMapOvr>
    <a:masterClrMapping/>
  </p:clrMapOvr>
  <p:transition advTm="5304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листовка нова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14290"/>
            <a:ext cx="5234924" cy="650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68400"/>
      </p:ext>
    </p:extLst>
  </p:cSld>
  <p:clrMapOvr>
    <a:masterClrMapping/>
  </p:clrMapOvr>
  <p:transition advTm="8487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Логитип велес-гласс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5786454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graphicFrame>
        <p:nvGraphicFramePr>
          <p:cNvPr id="20" name="Схема 19"/>
          <p:cNvGraphicFramePr/>
          <p:nvPr/>
        </p:nvGraphicFramePr>
        <p:xfrm>
          <a:off x="928662" y="4143380"/>
          <a:ext cx="250033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5786446" y="4143380"/>
          <a:ext cx="3164929" cy="10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3071802" y="4857760"/>
          <a:ext cx="3286148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609248" y="2928934"/>
          <a:ext cx="8534752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68633" y="6093296"/>
            <a:ext cx="862270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* Подробную информацию Вы можете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получить по тел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. +7-921-781-90-41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35974"/>
      </p:ext>
    </p:extLst>
  </p:cSld>
  <p:clrMapOvr>
    <a:masterClrMapping/>
  </p:clrMapOvr>
  <p:transition advTm="3822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а1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20000"/>
          </a:blip>
          <a:stretch>
            <a:fillRect/>
          </a:stretch>
        </p:blipFill>
        <p:spPr>
          <a:xfrm>
            <a:off x="1214414" y="357166"/>
            <a:ext cx="7358114" cy="5715040"/>
          </a:xfrm>
          <a:prstGeom prst="rect">
            <a:avLst/>
          </a:prstGeom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357290" y="928670"/>
            <a:ext cx="74295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Характеристики противопожарного триплекса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00167" y="1571612"/>
          <a:ext cx="6858048" cy="3714777"/>
        </p:xfrm>
        <a:graphic>
          <a:graphicData uri="http://schemas.openxmlformats.org/drawingml/2006/table">
            <a:tbl>
              <a:tblPr/>
              <a:tblGrid>
                <a:gridCol w="1464947"/>
                <a:gridCol w="1432174"/>
                <a:gridCol w="1089370"/>
                <a:gridCol w="1308292"/>
                <a:gridCol w="1563265"/>
              </a:tblGrid>
              <a:tr h="403256"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характеристики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тип многослойного триплекса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56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состав триплекса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3.1.3.1.3.1.3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3.1.3.1.3.1.3.1.3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3.1.3.1.3.1.3.1.3.1.3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3.1.3.1.3.1.3.1.3.1.3.1.3.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56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параметры по огнестойкости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latin typeface="Arial"/>
                          <a:ea typeface="Times New Roman"/>
                        </a:rPr>
                        <a:t>E60 I15 W30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1"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ru-RU" sz="1000" b="1" i="1">
                          <a:latin typeface="Arial"/>
                          <a:ea typeface="Times New Roman"/>
                        </a:rPr>
                        <a:t>60 </a:t>
                      </a:r>
                      <a:r>
                        <a:rPr lang="en-US" sz="1000" b="1" i="1"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ru-RU" sz="1000" b="1" i="1">
                          <a:latin typeface="Arial"/>
                          <a:ea typeface="Times New Roman"/>
                        </a:rPr>
                        <a:t>30 </a:t>
                      </a:r>
                      <a:r>
                        <a:rPr lang="en-US" sz="1000" b="1" i="1">
                          <a:latin typeface="Arial"/>
                          <a:ea typeface="Times New Roman"/>
                        </a:rPr>
                        <a:t>W</a:t>
                      </a:r>
                      <a:r>
                        <a:rPr lang="ru-RU" sz="1000" b="1" i="1">
                          <a:latin typeface="Arial"/>
                          <a:ea typeface="Times New Roman"/>
                        </a:rPr>
                        <a:t>30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1">
                          <a:latin typeface="Arial"/>
                          <a:ea typeface="Times New Roman"/>
                        </a:rPr>
                        <a:t>E60 I45 W45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i="1">
                          <a:latin typeface="Arial"/>
                          <a:ea typeface="Times New Roman"/>
                        </a:rPr>
                        <a:t>EIW60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38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обозначение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ПМ15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ПМ19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ПМ23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ПМ27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38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толщина, мм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15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19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23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27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38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вес, кг/кв.м.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35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44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54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63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56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светопропускание, %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81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78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75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72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56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шумоизоляция, дБ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32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36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45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48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83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сопротивление теплопередаче, кв.м.*С/Вт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0,2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/>
                          <a:ea typeface="Times New Roman"/>
                        </a:rPr>
                        <a:t>0,32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0,45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/>
                          <a:ea typeface="Times New Roman"/>
                        </a:rPr>
                        <a:t>0,58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2923" marR="62923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8633" y="6093296"/>
            <a:ext cx="862270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* Подробную информацию Вы можете получить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тел. +7-921-781-90-41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advTm="677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артинка1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20000"/>
          </a:blip>
          <a:stretch>
            <a:fillRect/>
          </a:stretch>
        </p:blipFill>
        <p:spPr>
          <a:xfrm>
            <a:off x="1142976" y="357166"/>
            <a:ext cx="7358114" cy="5715040"/>
          </a:xfrm>
          <a:prstGeom prst="rect">
            <a:avLst/>
          </a:prstGeom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311134" y="702241"/>
            <a:ext cx="29502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Толщина  стеклопакетов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27" y="1428736"/>
          <a:ext cx="6858049" cy="3643339"/>
        </p:xfrm>
        <a:graphic>
          <a:graphicData uri="http://schemas.openxmlformats.org/drawingml/2006/table">
            <a:tbl>
              <a:tblPr/>
              <a:tblGrid>
                <a:gridCol w="1554104"/>
                <a:gridCol w="1371610"/>
                <a:gridCol w="1098836"/>
                <a:gridCol w="1279395"/>
                <a:gridCol w="1554104"/>
              </a:tblGrid>
              <a:tr h="693066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Состав стеклопакета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587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4*ПМ15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4*ПМ19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4*ПМ23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4*ПМ27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14"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Диапазон толщины, мм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25-35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29-39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33-43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37-47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87">
                <a:tc>
                  <a:txBody>
                    <a:bodyPr/>
                    <a:lstStyle/>
                    <a:p>
                      <a:pPr marR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4*4*ПМ15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4*4*ПМ19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4*4*ПМ23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4*4*ПМ27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585"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Диапазон толщины, мм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35-55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39-59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43-63</a:t>
                      </a:r>
                      <a:endParaRPr lang="ru-RU" sz="10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47-67</a:t>
                      </a:r>
                      <a:endParaRPr lang="ru-RU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923" marR="6192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8633" y="6093296"/>
            <a:ext cx="862270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* Подробную информацию Вы можете получить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по тел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. +7-921-781-90-41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advTm="6661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8934"/>
            <a:ext cx="9144000" cy="352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14612" y="142852"/>
            <a:ext cx="3897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НАШИ КОНТАКТЫ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3108" y="785794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Благодарим Вас за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внимание!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329716"/>
            <a:ext cx="83198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По возникающим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вопросам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согласованию даты встречи просим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обращаться: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357826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Calibri Light" panose="020F0302020204030204" pitchFamily="34" charset="0"/>
              </a:rPr>
              <a:t>Надеемся на взаимовыгодное и </a:t>
            </a:r>
            <a:r>
              <a:rPr lang="ru-RU" i="1" dirty="0" smtClean="0">
                <a:latin typeface="Calibri Light" panose="020F0302020204030204" pitchFamily="34" charset="0"/>
              </a:rPr>
              <a:t>долговременное сотрудничество</a:t>
            </a:r>
            <a:r>
              <a:rPr lang="ru-RU" i="1" dirty="0">
                <a:latin typeface="Calibri Light" panose="020F0302020204030204" pitchFamily="34" charset="0"/>
              </a:rPr>
              <a:t>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42148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latin typeface="Calibri Light" panose="020F0302020204030204" pitchFamily="34" charset="0"/>
              </a:rPr>
              <a:t>тел</a:t>
            </a:r>
            <a:r>
              <a:rPr lang="ru-RU" i="1" dirty="0" smtClean="0">
                <a:latin typeface="Calibri Light" panose="020F0302020204030204" pitchFamily="34" charset="0"/>
              </a:rPr>
              <a:t>.: +7 921-781-90-41</a:t>
            </a:r>
          </a:p>
          <a:p>
            <a:r>
              <a:rPr lang="ru-RU" i="1" dirty="0" smtClean="0">
                <a:latin typeface="Calibri Light" panose="020F0302020204030204" pitchFamily="34" charset="0"/>
              </a:rPr>
              <a:t>Электронная почта:  </a:t>
            </a:r>
            <a:r>
              <a:rPr lang="en-US" i="1" dirty="0" smtClean="0">
                <a:latin typeface="Calibri Light" panose="020F0302020204030204" pitchFamily="34" charset="0"/>
                <a:hlinkClick r:id="rId3"/>
              </a:rPr>
              <a:t>mail</a:t>
            </a:r>
            <a:r>
              <a:rPr lang="ru-RU" i="1" dirty="0" smtClean="0">
                <a:latin typeface="Calibri Light" panose="020F0302020204030204" pitchFamily="34" charset="0"/>
                <a:hlinkClick r:id="rId3"/>
              </a:rPr>
              <a:t>@</a:t>
            </a:r>
            <a:r>
              <a:rPr lang="en-US" i="1" dirty="0" err="1" smtClean="0">
                <a:latin typeface="Calibri Light" panose="020F0302020204030204" pitchFamily="34" charset="0"/>
                <a:hlinkClick r:id="rId3"/>
              </a:rPr>
              <a:t>veles</a:t>
            </a:r>
            <a:r>
              <a:rPr lang="ru-RU" i="1" dirty="0" smtClean="0">
                <a:latin typeface="Calibri Light" panose="020F0302020204030204" pitchFamily="34" charset="0"/>
                <a:hlinkClick r:id="rId3"/>
              </a:rPr>
              <a:t>.</a:t>
            </a:r>
            <a:r>
              <a:rPr lang="en-US" i="1" dirty="0" smtClean="0">
                <a:latin typeface="Calibri Light" panose="020F0302020204030204" pitchFamily="34" charset="0"/>
                <a:hlinkClick r:id="rId3"/>
              </a:rPr>
              <a:t>land</a:t>
            </a:r>
            <a:endParaRPr lang="ru-RU" i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81616"/>
      </p:ext>
    </p:extLst>
  </p:cSld>
  <p:clrMapOvr>
    <a:masterClrMapping/>
  </p:clrMapOvr>
  <p:transition advTm="5631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3E49BBDFF21943B8A13E051FE2FF8C" ma:contentTypeVersion="2" ma:contentTypeDescription="Создание документа." ma:contentTypeScope="" ma:versionID="626ff1ea26c3020b276637ee4fb033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12c916068211e4acbb61b7c7cc9ed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C6B984-45FC-4FDF-9C50-DBEA9E385F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266B4B-9F6D-47B9-A3D3-8130B44B8F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243CDB-9626-43C8-AD53-259263ECD2A3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</TotalTime>
  <Words>204</Words>
  <Application>Microsoft Office PowerPoint</Application>
  <PresentationFormat>Экран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 Light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Попов Павел Юрьевич</dc:creator>
  <cp:lastModifiedBy>Дмитрий Булатов</cp:lastModifiedBy>
  <cp:revision>99</cp:revision>
  <cp:lastPrinted>2016-07-26T11:41:16Z</cp:lastPrinted>
  <dcterms:created xsi:type="dcterms:W3CDTF">2016-06-30T11:19:27Z</dcterms:created>
  <dcterms:modified xsi:type="dcterms:W3CDTF">2019-05-22T13:33:29Z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0x0101004F3E49BBDFF21943B8A13E051FE2FF8C</vt:lpwstr>
  </property>
</Properties>
</file>